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exend Medium"/>
      <p:regular r:id="rId20"/>
      <p:bold r:id="rId21"/>
    </p:embeddedFont>
    <p:embeddedFont>
      <p:font typeface="Lexen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Medium-regular.fntdata"/><Relationship Id="rId11" Type="http://schemas.openxmlformats.org/officeDocument/2006/relationships/slide" Target="slides/slide6.xml"/><Relationship Id="rId22" Type="http://schemas.openxmlformats.org/officeDocument/2006/relationships/font" Target="fonts/Lexend-regular.fntdata"/><Relationship Id="rId10" Type="http://schemas.openxmlformats.org/officeDocument/2006/relationships/slide" Target="slides/slide5.xml"/><Relationship Id="rId21" Type="http://schemas.openxmlformats.org/officeDocument/2006/relationships/font" Target="fonts/Lexend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exen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the last 24 hours, we developed a low frequency systematic signal for real-estate </a:t>
            </a:r>
            <a:r>
              <a:rPr lang="en"/>
              <a:t>investment</a:t>
            </a:r>
            <a:r>
              <a:rPr lang="en"/>
              <a:t> in New York City. Now, we had a lot of fun just identifying unique trends in the data and finding correlation between seemingly independent variables, but we wanted to take it one step further. We wanted to find a way to exploit the patterns we found– because that’s at the heart of how Cubist generates alpha.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8a7fc669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8a7fc669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8a7fc6698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8a7fc669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8a7fc6698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8a7fc669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8b13ba64c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8b13ba64c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REIT or real estate investment trust is basically an ETF for real estate investments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EQR has by far the largest portfolio -- just over 120,000 units -- out of the two REITs under discussion</a:t>
            </a:r>
            <a:br>
              <a:rPr lang="en"/>
            </a:br>
            <a:br>
              <a:rPr lang="en"/>
            </a:br>
            <a:r>
              <a:rPr lang="en"/>
              <a:t>AVB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AVB has a portfolio of 53,000 apartments around the USA, with just under $118mm or 13% of gross rent generated from NYC. Turning our attention to AVB's development pipeline we see a robust future: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8b13ba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8b13ba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8b13ba64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8b13ba64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is currently bouncing back from Covid, and the real-estate market is primed to </a:t>
            </a:r>
            <a:r>
              <a:rPr lang="en"/>
              <a:t>continue</a:t>
            </a:r>
            <a:r>
              <a:rPr lang="en"/>
              <a:t> to grow. Which we think makes it a great market to invest in.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8a7fc66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8a7fc66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goal was to find some combination of </a:t>
            </a:r>
            <a:r>
              <a:rPr lang="en"/>
              <a:t>variables</a:t>
            </a:r>
            <a:r>
              <a:rPr lang="en"/>
              <a:t> across three very distinct and unique data sets, that would serve as a signal for appreciation in real estate value. We looked at variables from the 311 service request, tree census, and restaurant inspection datasets. Broadly speaking, we’re trying to find a good investment.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8a7fc669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8a7fc669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8a7fc669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38a7fc669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8b13ba64c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8b13ba64c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Tree score: attempt of quantifying the evidence of someone taking care of tree (census ranking between 4 categories)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 more </a:t>
            </a:r>
            <a:r>
              <a:rPr lang="en"/>
              <a:t>indicative of nicer residential areas where public cleanliness is actively maintained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 created using a shp nyc shapefile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geopandas and matplotlib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8b73573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8b73573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8a7fc669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8a7fc669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8b7357373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8b7357373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weights to 70% for restaurants + 30% 311’s scaled by Treescores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had time we would normalize the data so it didnt look so much like everything is a good </a:t>
            </a:r>
            <a:r>
              <a:rPr lang="en"/>
              <a:t>investment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457425" y="3616425"/>
            <a:ext cx="578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8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Low Frequency S</a:t>
            </a:r>
            <a:r>
              <a:rPr lang="en" sz="218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ystematic Signal for</a:t>
            </a:r>
            <a:r>
              <a:rPr lang="en" sz="218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Real-Estate Investments</a:t>
            </a:r>
            <a:r>
              <a:rPr lang="en" sz="218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 NYC</a:t>
            </a:r>
            <a:endParaRPr sz="218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325" y="657553"/>
            <a:ext cx="3607350" cy="24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Time-Series of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Components for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Signal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450" y="76200"/>
            <a:ext cx="803361" cy="10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643800" y="4316925"/>
            <a:ext cx="78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Note: Lack of data for 311 requests &amp; </a:t>
            </a: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restaurants</a:t>
            </a: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 inspections during Covid had a major impact on the continuity of the signal. Also important to note that overall 311 claims have reduced since Covid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4957763" y="1355825"/>
            <a:ext cx="24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Restaurant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Inspections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520000" y="1355825"/>
            <a:ext cx="20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311 Service Requests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25" y="1723626"/>
            <a:ext cx="3474650" cy="231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175" y="1747675"/>
            <a:ext cx="3411400" cy="22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Time-Series of Final Signal Scores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650" y="0"/>
            <a:ext cx="803361" cy="10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643800" y="4316925"/>
            <a:ext cx="78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Note: Lack of data for 311 requests &amp; restaurants inspections during Covid had a major impact on the continuity of the signal. Also important to note that overall 311 claims have reduced since Covid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375" y="1170125"/>
            <a:ext cx="4351238" cy="29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Signal Performance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650" y="0"/>
            <a:ext cx="803361" cy="10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643800" y="4393125"/>
            <a:ext cx="78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Note: We only wanted to pull data from Open NYC Data and there is much better alpha metrics to analyze return on investment 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2525"/>
            <a:ext cx="4334001" cy="299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0850" y="1409925"/>
            <a:ext cx="4294550" cy="28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513625" y="948800"/>
            <a:ext cx="3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496975" y="1176225"/>
            <a:ext cx="3792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%Δ YoY NYC Property Value by Zip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4707288" y="1176225"/>
            <a:ext cx="3792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Correlation Prop-Val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Δ &amp; Signal Scores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REIT Implementation of Signal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328763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Current EQR developments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500 West 23rd Street -- 111 units (10011)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400 Park Avenue South 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--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265 units (10026)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170 Amsterdam Avenue -- 230 units (10023)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Current AVB developments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West Chelsea -- 715 units (10001)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Avalon 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Willoughby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Square -- 861 units (​​11201)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800">
                <a:latin typeface="Lexend"/>
                <a:ea typeface="Lexend"/>
                <a:cs typeface="Lexend"/>
                <a:sym typeface="Lexend"/>
              </a:rPr>
              <a:t>* </a:t>
            </a:r>
            <a:r>
              <a:rPr i="1" lang="en" sz="800">
                <a:latin typeface="Lexend"/>
                <a:ea typeface="Lexend"/>
                <a:cs typeface="Lexend"/>
                <a:sym typeface="Lexend"/>
              </a:rPr>
              <a:t>SeekingAlpha: Residential REITs With Highest New York City Exposure (2012)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650" y="0"/>
            <a:ext cx="803361" cy="1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099" y="1208901"/>
            <a:ext cx="1998850" cy="365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899" y="1362562"/>
            <a:ext cx="2547408" cy="350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33825" y="1430100"/>
            <a:ext cx="3687600" cy="19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exend"/>
                <a:ea typeface="Lexend"/>
                <a:cs typeface="Lexend"/>
                <a:sym typeface="Lexend"/>
              </a:rPr>
              <a:t>Biases</a:t>
            </a:r>
            <a:endParaRPr b="1" sz="1600"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Lexend"/>
              <a:buChar char="➔"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Lack of continuity in data through Covid-19 pandemic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➔"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Tree census data is outdated relative to the other two inputs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➔"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311 request frequency can be situationally misleading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26"/>
          <p:cNvSpPr txBox="1"/>
          <p:nvPr>
            <p:ph type="title"/>
          </p:nvPr>
        </p:nvSpPr>
        <p:spPr>
          <a:xfrm>
            <a:off x="2061000" y="449200"/>
            <a:ext cx="50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Before we take your money…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450" y="76200"/>
            <a:ext cx="803361" cy="10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4839800" y="1430100"/>
            <a:ext cx="38607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Proof of Alpha</a:t>
            </a:r>
            <a:endParaRPr b="1"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➔"/>
            </a:pPr>
            <a:r>
              <a:rPr lang="en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There is correlation, but are we beating the market?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➔"/>
            </a:pPr>
            <a:r>
              <a:rPr lang="en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Is the signal consistently accurate &amp; profitable?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➔"/>
            </a:pPr>
            <a:r>
              <a:rPr lang="en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What are the capital requirements for employment?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91400" y="3862254"/>
            <a:ext cx="887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Bottom Line: 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We may have something here, but more rigorous back testing &amp; risk analysis must be done before we can consider implementing this strategy.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433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exend"/>
                <a:ea typeface="Lexend"/>
                <a:cs typeface="Lexend"/>
                <a:sym typeface="Lexend"/>
              </a:rPr>
              <a:t>Real Estate in New York City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1215" t="0"/>
          <a:stretch/>
        </p:blipFill>
        <p:spPr>
          <a:xfrm>
            <a:off x="511925" y="1140400"/>
            <a:ext cx="3454599" cy="269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979" y="1108875"/>
            <a:ext cx="3586168" cy="2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9200" y="4079600"/>
            <a:ext cx="83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 New York City bounces back from COVID-19, former residents are moving back, tourists are traveling again, &amp; the real estate market is returning to pre-pandemic prices.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4450" y="76200"/>
            <a:ext cx="803361" cy="10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760325" y="3086604"/>
            <a:ext cx="279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311 Service Requests 2010-Present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450" y="76200"/>
            <a:ext cx="803361" cy="1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550" y="2098685"/>
            <a:ext cx="686250" cy="6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325" y="2008425"/>
            <a:ext cx="803350" cy="8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8725" y="2008425"/>
            <a:ext cx="803350" cy="8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721650" y="3065975"/>
            <a:ext cx="17007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Tree Census Data 2015 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5796350" y="3083450"/>
            <a:ext cx="2468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NYC Restaurant Inspection Results</a:t>
            </a:r>
            <a:endParaRPr b="1"/>
          </a:p>
        </p:txBody>
      </p:sp>
      <p:sp>
        <p:nvSpPr>
          <p:cNvPr id="76" name="Google Shape;76;p15"/>
          <p:cNvSpPr txBox="1"/>
          <p:nvPr>
            <p:ph idx="4294967295" type="ctrTitle"/>
          </p:nvPr>
        </p:nvSpPr>
        <p:spPr>
          <a:xfrm>
            <a:off x="311700" y="1957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exend"/>
                <a:ea typeface="Lexend"/>
                <a:cs typeface="Lexend"/>
                <a:sym typeface="Lexend"/>
              </a:rPr>
              <a:t>Data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550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Intuition for Signal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latin typeface="Lexend"/>
                <a:ea typeface="Lexend"/>
                <a:cs typeface="Lexend"/>
                <a:sym typeface="Lexend"/>
              </a:rPr>
              <a:t>Trees Affect Value of Urban Land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Lexend"/>
              <a:buChar char="➔"/>
            </a:pPr>
            <a:r>
              <a:rPr b="1" lang="en" sz="800">
                <a:solidFill>
                  <a:srgbClr val="222222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USDA Forest Service has developed a foundation for valuing trees as a structural asset in greater-NYC-metro area &amp; goes in depth on how the loss of a single tree can cost a homeowner based on size, age, and species of tree</a:t>
            </a:r>
            <a:endParaRPr b="1" i="1" sz="800">
              <a:solidFill>
                <a:srgbClr val="222222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666666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David, J. Nowak. "Compensatory value of urban trees in the United States." </a:t>
            </a:r>
            <a:r>
              <a:rPr i="1" lang="en" sz="8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Journal of Arboriculture</a:t>
            </a:r>
            <a:r>
              <a:rPr i="1" lang="en" sz="800">
                <a:solidFill>
                  <a:srgbClr val="666666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 28.40 (2002): 194-199.</a:t>
            </a:r>
            <a:endParaRPr i="1" sz="800">
              <a:solidFill>
                <a:srgbClr val="666666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latin typeface="Lexend"/>
                <a:ea typeface="Lexend"/>
                <a:cs typeface="Lexend"/>
                <a:sym typeface="Lexend"/>
              </a:rPr>
              <a:t>Restaurants Affect Value of Urban Land</a:t>
            </a:r>
            <a:endParaRPr sz="1400" u="sng">
              <a:latin typeface="Lexend"/>
              <a:ea typeface="Lexend"/>
              <a:cs typeface="Lexend"/>
              <a:sym typeface="Lexend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Lexend"/>
              <a:buChar char="➔"/>
            </a:pPr>
            <a:r>
              <a:rPr b="1" lang="en" sz="800">
                <a:solidFill>
                  <a:srgbClr val="222222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UCLA white paper on predicting real estate value using restaurant data in 9 chinese cities indicates a strong correlation between the two</a:t>
            </a:r>
            <a:endParaRPr b="1" sz="800">
              <a:solidFill>
                <a:srgbClr val="222222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666666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Dong, Lei, Carlo Ratti, and Siqi Zheng. "Predicting neighborhoods’ socioeconomic attributes using restaurant data."</a:t>
            </a:r>
            <a:endParaRPr sz="800">
              <a:solidFill>
                <a:srgbClr val="666666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latin typeface="Lexend"/>
                <a:ea typeface="Lexend"/>
                <a:cs typeface="Lexend"/>
                <a:sym typeface="Lexend"/>
              </a:rPr>
              <a:t>311’s Positive Correlation with Value of Urban Land</a:t>
            </a:r>
            <a:endParaRPr sz="1400" u="sng">
              <a:latin typeface="Lexend"/>
              <a:ea typeface="Lexend"/>
              <a:cs typeface="Lexend"/>
              <a:sym typeface="Lexend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Lexend"/>
              <a:buChar char="➔"/>
            </a:pPr>
            <a:r>
              <a:rPr b="1" lang="en" sz="800">
                <a:solidFill>
                  <a:srgbClr val="222222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Despite what may seem intuitive, there is a slight positive correlation between value of land and 311 requests    –    </a:t>
            </a:r>
            <a:r>
              <a:rPr b="1" i="1" lang="en" sz="800">
                <a:solidFill>
                  <a:srgbClr val="2E2E2E"/>
                </a:solidFill>
                <a:latin typeface="Lexend"/>
                <a:ea typeface="Lexend"/>
                <a:cs typeface="Lexend"/>
                <a:sym typeface="Lexend"/>
              </a:rPr>
              <a:t>“For instance, an individual accustomed to seeing rodents in their building may be less likely to complain than someone seeing a rodent in their apartment for the first time”</a:t>
            </a:r>
            <a:endParaRPr b="1" i="1" sz="800">
              <a:solidFill>
                <a:srgbClr val="2E2E2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800">
                <a:solidFill>
                  <a:srgbClr val="666666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Kontokosta, Constantine E., and Boyeong Hong. "Bias in smart city governance: How socio-spatial disparities in 311 complaint behavior impact the fairness of data-driven decisions." </a:t>
            </a:r>
            <a:endParaRPr i="1" sz="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450" y="76200"/>
            <a:ext cx="803361" cy="10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807650" y="3160697"/>
            <a:ext cx="3276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Restaurant Inspection Scores &amp; 311 Service Requests are weighted 70/30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953000" y="3123978"/>
            <a:ext cx="3502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Tree Scaling factor exaggerates extrema by 20% &amp; normalizes internal scores </a:t>
            </a:r>
            <a:endParaRPr/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Approach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673650" y="1332575"/>
            <a:ext cx="77967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0">
                <a:latin typeface="Lexend"/>
                <a:ea typeface="Lexend"/>
                <a:cs typeface="Lexend"/>
                <a:sym typeface="Lexend"/>
              </a:rPr>
              <a:t>Blend 30-Day Moving Averages of 311 Request frequency &amp; </a:t>
            </a:r>
            <a:r>
              <a:rPr lang="en" sz="8000">
                <a:latin typeface="Lexend"/>
                <a:ea typeface="Lexend"/>
                <a:cs typeface="Lexend"/>
                <a:sym typeface="Lexend"/>
              </a:rPr>
              <a:t>Restaurant</a:t>
            </a:r>
            <a:r>
              <a:rPr lang="en" sz="8000">
                <a:latin typeface="Lexend"/>
                <a:ea typeface="Lexend"/>
                <a:cs typeface="Lexend"/>
                <a:sym typeface="Lexend"/>
              </a:rPr>
              <a:t> Inspection scores scaled by 2015 Tree Census steward scores times overall tree health</a:t>
            </a:r>
            <a:endParaRPr sz="8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450" y="76200"/>
            <a:ext cx="803361" cy="1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291" y="4203413"/>
            <a:ext cx="1953199" cy="14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5542700" y="4279600"/>
            <a:ext cx="1062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/>
          <p:cNvCxnSpPr/>
          <p:nvPr/>
        </p:nvCxnSpPr>
        <p:spPr>
          <a:xfrm>
            <a:off x="6604700" y="4279600"/>
            <a:ext cx="1062000" cy="0"/>
          </a:xfrm>
          <a:prstGeom prst="straightConnector1">
            <a:avLst/>
          </a:prstGeom>
          <a:noFill/>
          <a:ln cap="flat" cmpd="sng" w="28575">
            <a:solidFill>
              <a:srgbClr val="11D7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5557450" y="4224275"/>
            <a:ext cx="0" cy="13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/>
          <p:nvPr/>
        </p:nvCxnSpPr>
        <p:spPr>
          <a:xfrm>
            <a:off x="7666700" y="4213150"/>
            <a:ext cx="0" cy="132900"/>
          </a:xfrm>
          <a:prstGeom prst="straightConnector1">
            <a:avLst/>
          </a:prstGeom>
          <a:noFill/>
          <a:ln cap="flat" cmpd="sng" w="28575">
            <a:solidFill>
              <a:srgbClr val="11D74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5258800" y="4346050"/>
            <a:ext cx="8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exend Medium"/>
                <a:ea typeface="Lexend Medium"/>
                <a:cs typeface="Lexend Medium"/>
                <a:sym typeface="Lexend Medium"/>
              </a:rPr>
              <a:t>-20%</a:t>
            </a:r>
            <a:endParaRPr>
              <a:solidFill>
                <a:srgbClr val="FF000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346300" y="4346050"/>
            <a:ext cx="8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D740"/>
                </a:solidFill>
                <a:latin typeface="Lexend Medium"/>
                <a:ea typeface="Lexend Medium"/>
                <a:cs typeface="Lexend Medium"/>
                <a:sym typeface="Lexend Medium"/>
              </a:rPr>
              <a:t>+20%</a:t>
            </a:r>
            <a:endParaRPr>
              <a:solidFill>
                <a:srgbClr val="11D74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159414" y="4336288"/>
            <a:ext cx="6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CBFF"/>
                </a:solidFill>
                <a:latin typeface="Lexend"/>
                <a:ea typeface="Lexend"/>
                <a:cs typeface="Lexend"/>
                <a:sym typeface="Lexend"/>
              </a:rPr>
              <a:t>70%</a:t>
            </a:r>
            <a:endParaRPr>
              <a:solidFill>
                <a:srgbClr val="3CCB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061789" y="4336288"/>
            <a:ext cx="6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191"/>
                </a:solidFill>
                <a:latin typeface="Lexend"/>
                <a:ea typeface="Lexend"/>
                <a:cs typeface="Lexend"/>
                <a:sym typeface="Lexend"/>
              </a:rPr>
              <a:t>30%</a:t>
            </a:r>
            <a:endParaRPr>
              <a:solidFill>
                <a:srgbClr val="2F319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50" y="1009025"/>
            <a:ext cx="3625250" cy="39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0" t="2997"/>
          <a:stretch/>
        </p:blipFill>
        <p:spPr>
          <a:xfrm>
            <a:off x="5537743" y="1009025"/>
            <a:ext cx="2705207" cy="39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0650" y="0"/>
            <a:ext cx="803361" cy="10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30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Tree-Score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Heat Map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1550800" y="1165850"/>
            <a:ext cx="1283100" cy="25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84975" y="4629875"/>
            <a:ext cx="287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Note: distribution is right skew</a:t>
            </a:r>
            <a:endParaRPr i="1"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650" y="0"/>
            <a:ext cx="803361" cy="1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07" y="967775"/>
            <a:ext cx="3752476" cy="398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550" y="967775"/>
            <a:ext cx="2848747" cy="398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1147825" y="1132800"/>
            <a:ext cx="1913700" cy="32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633107" y="4595500"/>
            <a:ext cx="287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Note: distribution is left skew</a:t>
            </a:r>
            <a:endParaRPr i="1" sz="900"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30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Restaurant-Score Heat Map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175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311-Score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Heat Map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450" y="76200"/>
            <a:ext cx="803361" cy="1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0" l="0" r="0" t="3836"/>
          <a:stretch/>
        </p:blipFill>
        <p:spPr>
          <a:xfrm>
            <a:off x="5458668" y="1085225"/>
            <a:ext cx="2521349" cy="384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25" y="1018988"/>
            <a:ext cx="3719724" cy="39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1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Aggregate-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Score Heat Map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450" y="76200"/>
            <a:ext cx="803361" cy="1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50" y="1085225"/>
            <a:ext cx="365934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475" y="1050850"/>
            <a:ext cx="2836325" cy="38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